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56" r:id="rId2"/>
    <p:sldId id="269" r:id="rId3"/>
    <p:sldId id="263" r:id="rId4"/>
    <p:sldId id="270" r:id="rId5"/>
    <p:sldId id="272" r:id="rId6"/>
    <p:sldId id="264" r:id="rId7"/>
    <p:sldId id="265" r:id="rId8"/>
    <p:sldId id="266" r:id="rId9"/>
    <p:sldId id="257" r:id="rId10"/>
    <p:sldId id="273" r:id="rId11"/>
    <p:sldId id="258" r:id="rId12"/>
    <p:sldId id="259" r:id="rId13"/>
    <p:sldId id="260" r:id="rId14"/>
    <p:sldId id="261" r:id="rId15"/>
    <p:sldId id="262" r:id="rId16"/>
    <p:sldId id="274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bastian Sahm" initials="SS" lastIdx="46" clrIdx="0"/>
  <p:cmAuthor id="1" name="tg" initials="t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7A"/>
    <a:srgbClr val="A1CAE9"/>
    <a:srgbClr val="D4E7F5"/>
    <a:srgbClr val="F0CC00"/>
    <a:srgbClr val="E1CC00"/>
    <a:srgbClr val="E4C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883" autoAdjust="0"/>
  </p:normalViewPr>
  <p:slideViewPr>
    <p:cSldViewPr snapToGrid="0">
      <p:cViewPr>
        <p:scale>
          <a:sx n="60" d="100"/>
          <a:sy n="60" d="100"/>
        </p:scale>
        <p:origin x="-145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3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D043E-ADFC-4E5C-AADD-7FE81DC7B1B8}" type="datetimeFigureOut">
              <a:rPr lang="de-DE" smtClean="0"/>
              <a:t>07.07.2017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726B5-6304-4652-81EB-DEC32F87A2F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0884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726B5-6304-4652-81EB-DEC32F87A2F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040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726B5-6304-4652-81EB-DEC32F87A2F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8214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726B5-6304-4652-81EB-DEC32F87A2F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4945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Oder auch:</a:t>
            </a:r>
          </a:p>
          <a:p>
            <a:r>
              <a:rPr lang="de-DE" dirty="0"/>
              <a:t>Offshore </a:t>
            </a:r>
            <a:r>
              <a:rPr lang="de-DE" dirty="0" err="1"/>
              <a:t>competing</a:t>
            </a:r>
            <a:r>
              <a:rPr lang="de-DE" dirty="0"/>
              <a:t> </a:t>
            </a:r>
            <a:r>
              <a:rPr lang="de-DE" dirty="0" err="1"/>
              <a:t>well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726B5-6304-4652-81EB-DEC32F87A2F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180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Mechatronics engineers </a:t>
            </a:r>
            <a:r>
              <a:rPr lang="de-DE" dirty="0"/>
              <a:t>wäre möglich, aber wahrscheinlich geht es um Techniker?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726B5-6304-4652-81EB-DEC32F87A2F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717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Wärmesector</a:t>
            </a:r>
            <a:r>
              <a:rPr lang="de-DE" dirty="0"/>
              <a:t> -.&gt; vermutlich Heizung? Dann „</a:t>
            </a:r>
            <a:r>
              <a:rPr lang="de-DE" dirty="0" err="1"/>
              <a:t>heating</a:t>
            </a:r>
            <a:r>
              <a:rPr lang="de-DE" dirty="0"/>
              <a:t>“.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726B5-6304-4652-81EB-DEC32F87A2F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298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7E70-CBC3-4541-9791-FE1CE46CBF3B}" type="datetime1">
              <a:rPr lang="de-DE" smtClean="0"/>
              <a:t>07.07.2017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Diagonaler Streifen 7">
            <a:extLst>
              <a:ext uri="{FF2B5EF4-FFF2-40B4-BE49-F238E27FC236}">
                <a16:creationId xmlns:a16="http://schemas.microsoft.com/office/drawing/2014/main" xmlns="" id="{D14458E9-96EC-40E8-A176-F95A63300C9A}"/>
              </a:ext>
            </a:extLst>
          </p:cNvPr>
          <p:cNvSpPr/>
          <p:nvPr userDrawn="1"/>
        </p:nvSpPr>
        <p:spPr>
          <a:xfrm>
            <a:off x="0" y="1"/>
            <a:ext cx="1562101" cy="1143000"/>
          </a:xfrm>
          <a:prstGeom prst="diagStripe">
            <a:avLst/>
          </a:prstGeom>
          <a:solidFill>
            <a:srgbClr val="005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746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CDB46-BED1-4D32-9148-8D74BF729673}" type="datetime1">
              <a:rPr lang="de-DE" smtClean="0"/>
              <a:t>07.07.2017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1795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B070-A700-4566-8FF7-4F95FA8D10BB}" type="datetime1">
              <a:rPr lang="de-DE" smtClean="0"/>
              <a:t>07.07.2017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191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32933-3EF5-4100-851E-F14D1A773646}" type="datetime1">
              <a:rPr lang="de-DE" smtClean="0"/>
              <a:t>07.07.2017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A15676C4-8725-4B19-8824-ADB2680E99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016" y="5864238"/>
            <a:ext cx="666483" cy="1171575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xmlns="" id="{254D5950-8BBD-44E7-943B-B1237EFF6479}"/>
              </a:ext>
            </a:extLst>
          </p:cNvPr>
          <p:cNvSpPr/>
          <p:nvPr userDrawn="1"/>
        </p:nvSpPr>
        <p:spPr>
          <a:xfrm>
            <a:off x="0" y="6858013"/>
            <a:ext cx="9144000" cy="45719"/>
          </a:xfrm>
          <a:prstGeom prst="rect">
            <a:avLst/>
          </a:prstGeom>
          <a:solidFill>
            <a:srgbClr val="A1C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18C0C1DD-9273-44EE-B6D0-104590EA4E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9" y="6561809"/>
            <a:ext cx="807244" cy="231547"/>
          </a:xfrm>
          <a:prstGeom prst="rect">
            <a:avLst/>
          </a:prstGeom>
        </p:spPr>
      </p:pic>
      <p:sp>
        <p:nvSpPr>
          <p:cNvPr id="11" name="Diagonaler Streifen 10">
            <a:extLst>
              <a:ext uri="{FF2B5EF4-FFF2-40B4-BE49-F238E27FC236}">
                <a16:creationId xmlns:a16="http://schemas.microsoft.com/office/drawing/2014/main" xmlns="" id="{EA5797B0-FA40-4845-9F1A-B7F928A13EFB}"/>
              </a:ext>
            </a:extLst>
          </p:cNvPr>
          <p:cNvSpPr/>
          <p:nvPr userDrawn="1"/>
        </p:nvSpPr>
        <p:spPr>
          <a:xfrm>
            <a:off x="0" y="1"/>
            <a:ext cx="1562101" cy="1143000"/>
          </a:xfrm>
          <a:prstGeom prst="diagStripe">
            <a:avLst/>
          </a:prstGeom>
          <a:solidFill>
            <a:srgbClr val="005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8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9B4D0-3ACC-4520-95E6-EDFF91356BDD}" type="datetime1">
              <a:rPr lang="de-DE" smtClean="0"/>
              <a:t>07.07.2017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429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75750-E9FA-4037-99E6-AA62AB48B0F0}" type="datetime1">
              <a:rPr lang="de-DE" smtClean="0"/>
              <a:t>07.07.2017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646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17470-AD05-4555-AAB3-A9007CC66FB6}" type="datetime1">
              <a:rPr lang="de-DE" smtClean="0"/>
              <a:t>07.07.2017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858124" y="6356351"/>
            <a:ext cx="657225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4A6DB54C-5030-461B-A1E4-FAE6AE5D41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482" y="6153150"/>
            <a:ext cx="626017" cy="882663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xmlns="" id="{E421B8BD-8B92-4C42-8F0F-76D07B93F6C2}"/>
              </a:ext>
            </a:extLst>
          </p:cNvPr>
          <p:cNvSpPr/>
          <p:nvPr userDrawn="1"/>
        </p:nvSpPr>
        <p:spPr>
          <a:xfrm>
            <a:off x="0" y="6858013"/>
            <a:ext cx="9144000" cy="45719"/>
          </a:xfrm>
          <a:prstGeom prst="rect">
            <a:avLst/>
          </a:prstGeom>
          <a:solidFill>
            <a:srgbClr val="A1C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DA054513-95DD-4FA7-A483-897178DCEC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6349129"/>
            <a:ext cx="1085843" cy="480309"/>
          </a:xfrm>
          <a:prstGeom prst="rect">
            <a:avLst/>
          </a:prstGeom>
        </p:spPr>
      </p:pic>
      <p:sp>
        <p:nvSpPr>
          <p:cNvPr id="14" name="Diagonaler Streifen 13">
            <a:extLst>
              <a:ext uri="{FF2B5EF4-FFF2-40B4-BE49-F238E27FC236}">
                <a16:creationId xmlns:a16="http://schemas.microsoft.com/office/drawing/2014/main" xmlns="" id="{7FB154B9-403A-4240-B10B-4DE0D9B6A804}"/>
              </a:ext>
            </a:extLst>
          </p:cNvPr>
          <p:cNvSpPr/>
          <p:nvPr userDrawn="1"/>
        </p:nvSpPr>
        <p:spPr>
          <a:xfrm>
            <a:off x="0" y="1"/>
            <a:ext cx="1562101" cy="1143000"/>
          </a:xfrm>
          <a:prstGeom prst="diagStripe">
            <a:avLst/>
          </a:prstGeom>
          <a:solidFill>
            <a:srgbClr val="005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68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C2E-1AA5-436E-8CF6-09D561C5F8B5}" type="datetime1">
              <a:rPr lang="de-DE" smtClean="0"/>
              <a:t>07.07.2017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895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83E81-47B1-47BA-9FC6-33AFFF89270A}" type="datetime1">
              <a:rPr lang="de-DE" smtClean="0"/>
              <a:t>07.07.2017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4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FA93-1893-4ECF-8553-2784D4F3405D}" type="datetime1">
              <a:rPr lang="de-DE" smtClean="0"/>
              <a:t>07.07.2017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080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0BDB-222F-4905-BE37-BA84B92B712F}" type="datetime1">
              <a:rPr lang="de-DE" smtClean="0"/>
              <a:t>07.07.2017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732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81D82-198E-4D50-AF5A-FA607CF57071}" type="datetime1">
              <a:rPr lang="de-DE" smtClean="0"/>
              <a:t>07.07.2017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8ACAC-E7AA-45A6-A3D2-7CC370ECB4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973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03A63C1C-E248-4C4A-9709-66B238F9C0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9" t="139" r="22891" b="-122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2545773" y="3346274"/>
            <a:ext cx="6598220" cy="2372231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630905" y="3688999"/>
            <a:ext cx="6370209" cy="108631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r"/>
            <a:r>
              <a:rPr lang="de-DE" dirty="0" err="1" smtClean="0">
                <a:latin typeface="Helvetica Neue Bold Condensed"/>
                <a:cs typeface="Helvetica Neue Bold Condensed"/>
              </a:rPr>
              <a:t>Unlock</a:t>
            </a:r>
            <a:r>
              <a:rPr lang="de-DE" dirty="0" smtClean="0">
                <a:latin typeface="Helvetica Neue Bold Condensed"/>
                <a:cs typeface="Helvetica Neue Bold Condensed"/>
              </a:rPr>
              <a:t> </a:t>
            </a:r>
            <a:r>
              <a:rPr lang="de-DE" dirty="0" err="1" smtClean="0">
                <a:latin typeface="Helvetica Neue Bold Condensed"/>
                <a:cs typeface="Helvetica Neue Bold Condensed"/>
              </a:rPr>
              <a:t>the</a:t>
            </a:r>
            <a:r>
              <a:rPr lang="de-DE" dirty="0" smtClean="0">
                <a:latin typeface="Helvetica Neue Bold Condensed"/>
                <a:cs typeface="Helvetica Neue Bold Condensed"/>
              </a:rPr>
              <a:t> </a:t>
            </a:r>
            <a:r>
              <a:rPr lang="de-DE" dirty="0">
                <a:latin typeface="Helvetica Neue Bold Condensed"/>
                <a:cs typeface="Helvetica Neue Bold Condensed"/>
              </a:rPr>
              <a:t>potential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45773" y="4775321"/>
            <a:ext cx="6598223" cy="497097"/>
          </a:xfrm>
        </p:spPr>
        <p:txBody>
          <a:bodyPr>
            <a:normAutofit/>
          </a:bodyPr>
          <a:lstStyle/>
          <a:p>
            <a:r>
              <a:rPr lang="en-GB" sz="1600" cap="all" dirty="0">
                <a:solidFill>
                  <a:srgbClr val="00547A"/>
                </a:solidFill>
                <a:latin typeface="Helvetica Neue Light"/>
                <a:cs typeface="Helvetica Neue Light"/>
              </a:rPr>
              <a:t>Offshore Wind ENERGY – SUSTAINABLE, ECONOMICAL, sAFE</a:t>
            </a:r>
          </a:p>
        </p:txBody>
      </p:sp>
      <p:sp>
        <p:nvSpPr>
          <p:cNvPr id="10" name="Rechteck 9"/>
          <p:cNvSpPr/>
          <p:nvPr/>
        </p:nvSpPr>
        <p:spPr>
          <a:xfrm>
            <a:off x="-1" y="6783718"/>
            <a:ext cx="9144001" cy="74282"/>
          </a:xfrm>
          <a:prstGeom prst="rect">
            <a:avLst/>
          </a:prstGeom>
          <a:solidFill>
            <a:srgbClr val="A1C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0035BD7A-E381-45C5-B7E0-A13E98BEE9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9240"/>
            <a:ext cx="2545772" cy="93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2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26">
            <a:extLst>
              <a:ext uri="{FF2B5EF4-FFF2-40B4-BE49-F238E27FC236}">
                <a16:creationId xmlns:a16="http://schemas.microsoft.com/office/drawing/2014/main" xmlns="" id="{8E2D3A09-4DE3-4888-982F-490F30F5654F}"/>
              </a:ext>
            </a:extLst>
          </p:cNvPr>
          <p:cNvSpPr/>
          <p:nvPr/>
        </p:nvSpPr>
        <p:spPr>
          <a:xfrm>
            <a:off x="4619777" y="1643639"/>
            <a:ext cx="4524224" cy="4442836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D4E7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48761" y="269909"/>
            <a:ext cx="8028995" cy="1325563"/>
          </a:xfrm>
        </p:spPr>
        <p:txBody>
          <a:bodyPr>
            <a:normAutofit/>
          </a:bodyPr>
          <a:lstStyle/>
          <a:p>
            <a:pPr algn="r"/>
            <a:r>
              <a:rPr lang="en-GB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German electricity demand rising</a:t>
            </a:r>
            <a:endParaRPr lang="en-GB" sz="4100" cap="all" dirty="0">
              <a:solidFill>
                <a:srgbClr val="00547A"/>
              </a:solidFill>
              <a:latin typeface="Helvetica Neue Bold Condensed"/>
              <a:cs typeface="+mn-cs"/>
            </a:endParaRPr>
          </a:p>
        </p:txBody>
      </p:sp>
      <p:sp>
        <p:nvSpPr>
          <p:cNvPr id="8" name="Inhaltsplatzhalter 7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4457852" cy="436162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In 2050, wind and PV will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be the pillars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of the power supply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In 2050, renewables are to provide 80% of the entire energy demand (Fraunhofer </a:t>
            </a:r>
            <a:r>
              <a:rPr lang="en-GB" sz="2000" dirty="0" err="1">
                <a:solidFill>
                  <a:srgbClr val="00547A"/>
                </a:solidFill>
                <a:latin typeface="Helvetica Neue Light"/>
              </a:rPr>
              <a:t>IWES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 2013)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Fossil fuels will be replaced by renewable electricity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Until 2050, electricity consumption will rise by 50% over 2011 levels...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...from ~600 </a:t>
            </a:r>
            <a:r>
              <a:rPr lang="en-GB" sz="2000" dirty="0" err="1">
                <a:solidFill>
                  <a:srgbClr val="00547A"/>
                </a:solidFill>
                <a:latin typeface="Helvetica Neue Light"/>
              </a:rPr>
              <a:t>TWh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 to ~900 </a:t>
            </a:r>
            <a:r>
              <a:rPr lang="en-GB" sz="2000" dirty="0" err="1">
                <a:solidFill>
                  <a:srgbClr val="00547A"/>
                </a:solidFill>
                <a:latin typeface="Helvetica Neue Light"/>
              </a:rPr>
              <a:t>TWh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09675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10</a:t>
            </a:fld>
            <a:endParaRPr lang="de-DE" dirty="0"/>
          </a:p>
        </p:txBody>
      </p:sp>
      <p:cxnSp>
        <p:nvCxnSpPr>
          <p:cNvPr id="11" name="Gerader Verbinder 10"/>
          <p:cNvCxnSpPr>
            <a:cxnSpLocks/>
            <a:stCxn id="12" idx="2"/>
          </p:cNvCxnSpPr>
          <p:nvPr/>
        </p:nvCxnSpPr>
        <p:spPr>
          <a:xfrm flipH="1" flipV="1">
            <a:off x="1" y="1643641"/>
            <a:ext cx="9144000" cy="106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66F4BF5E-61D4-4B4B-B9DE-CA70D69F3EF9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climate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8194" name="Picture 2" descr="Z:\Mediathek\Branchenkommunikation 2017\Grafiken (Englisch)\Factsheet-Klima-01mk-ENGLISCH_Verbrau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046" y="2497426"/>
            <a:ext cx="4217686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8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5943599" y="1624592"/>
            <a:ext cx="3200401" cy="4426032"/>
          </a:xfrm>
          <a:prstGeom prst="rect">
            <a:avLst/>
          </a:prstGeom>
          <a:solidFill>
            <a:srgbClr val="A1CAE9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5638800" cy="441117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Offshore farms are required to satisfy particularly strict regulatory conditions regarding environmental protection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Areas are off-limits where an adverse impact on resting and breeding grounds for birds is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expected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New technologies allow for low-noise installation of foundations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19200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11</a:t>
            </a:fld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6058238" y="5634868"/>
            <a:ext cx="3516329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1" dirty="0" err="1">
                <a:solidFill>
                  <a:srgbClr val="00547A"/>
                </a:solidFill>
                <a:latin typeface="Helvetica Neue Light"/>
                <a:cs typeface="Helvetica Neue Light"/>
              </a:rPr>
              <a:t>Suction</a:t>
            </a:r>
            <a:r>
              <a:rPr lang="de-DE" sz="1051" dirty="0">
                <a:solidFill>
                  <a:srgbClr val="00547A"/>
                </a:solidFill>
                <a:latin typeface="Helvetica Neue Light"/>
                <a:cs typeface="Helvetica Neue Light"/>
              </a:rPr>
              <a:t> </a:t>
            </a:r>
            <a:r>
              <a:rPr lang="de-DE" sz="1051" dirty="0" err="1" smtClean="0">
                <a:solidFill>
                  <a:srgbClr val="00547A"/>
                </a:solidFill>
                <a:latin typeface="Helvetica Neue Light"/>
                <a:cs typeface="Helvetica Neue Light"/>
              </a:rPr>
              <a:t>Buckets</a:t>
            </a:r>
            <a:r>
              <a:rPr lang="de-DE" sz="1051" dirty="0" smtClean="0">
                <a:solidFill>
                  <a:srgbClr val="00547A"/>
                </a:solidFill>
                <a:latin typeface="Helvetica Neue Light"/>
                <a:cs typeface="Helvetica Neue Light"/>
              </a:rPr>
              <a:t>. </a:t>
            </a:r>
            <a:r>
              <a:rPr lang="de-DE" sz="1051" i="1" dirty="0" smtClean="0">
                <a:solidFill>
                  <a:srgbClr val="00547A"/>
                </a:solidFill>
                <a:latin typeface="Helvetica Neue Light"/>
                <a:cs typeface="Helvetica Neue Light"/>
              </a:rPr>
              <a:t>Source: </a:t>
            </a:r>
            <a:r>
              <a:rPr lang="de-DE" sz="1051" i="1" dirty="0">
                <a:solidFill>
                  <a:srgbClr val="00547A"/>
                </a:solidFill>
                <a:latin typeface="Helvetica Neue Light"/>
                <a:cs typeface="Helvetica Neue Light"/>
              </a:rPr>
              <a:t>DONG Energy</a:t>
            </a:r>
          </a:p>
        </p:txBody>
      </p:sp>
      <p:pic>
        <p:nvPicPr>
          <p:cNvPr id="2" name="Bild 1" descr="5_Suction_bucket_jacket_ready_to_be_installe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80" y="1624581"/>
            <a:ext cx="2798196" cy="4023744"/>
          </a:xfrm>
          <a:prstGeom prst="rect">
            <a:avLst/>
          </a:prstGeom>
        </p:spPr>
      </p:pic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xmlns="" id="{602CC3A0-5738-4D93-996A-A31BAAC45A4B}"/>
              </a:ext>
            </a:extLst>
          </p:cNvPr>
          <p:cNvCxnSpPr>
            <a:cxnSpLocks/>
          </p:cNvCxnSpPr>
          <p:nvPr/>
        </p:nvCxnSpPr>
        <p:spPr>
          <a:xfrm flipH="1">
            <a:off x="0" y="1639446"/>
            <a:ext cx="9144000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9DA816F2-B2F8-4F53-B62D-87397255F1CD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Nature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xmlns="" id="{252EA875-6C4A-4767-8560-1A2610E73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761" y="269909"/>
            <a:ext cx="8028995" cy="1325563"/>
          </a:xfrm>
        </p:spPr>
        <p:txBody>
          <a:bodyPr>
            <a:normAutofit/>
          </a:bodyPr>
          <a:lstStyle/>
          <a:p>
            <a:pPr algn="r"/>
            <a:r>
              <a:rPr lang="de-DE" cap="all" dirty="0" err="1">
                <a:solidFill>
                  <a:srgbClr val="00547A"/>
                </a:solidFill>
                <a:latin typeface="Helvetica Neue Bold Condensed"/>
              </a:rPr>
              <a:t>Protecting</a:t>
            </a:r>
            <a:r>
              <a:rPr lang="de-DE" cap="all" dirty="0">
                <a:solidFill>
                  <a:srgbClr val="00547A"/>
                </a:solidFill>
                <a:latin typeface="Helvetica Neue Bold Condensed"/>
              </a:rPr>
              <a:t> marine </a:t>
            </a:r>
            <a:r>
              <a:rPr lang="de-DE" cap="all" dirty="0" err="1">
                <a:solidFill>
                  <a:srgbClr val="00547A"/>
                </a:solidFill>
                <a:latin typeface="Helvetica Neue Bold Condensed"/>
              </a:rPr>
              <a:t>ecosystems</a:t>
            </a:r>
            <a:endParaRPr lang="de-DE" sz="4100" cap="all" dirty="0">
              <a:solidFill>
                <a:srgbClr val="00547A"/>
              </a:solidFill>
              <a:latin typeface="Helvetica Neue Bold Condense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94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26"/>
          <p:cNvSpPr/>
          <p:nvPr/>
        </p:nvSpPr>
        <p:spPr>
          <a:xfrm>
            <a:off x="4737503" y="1624592"/>
            <a:ext cx="4406497" cy="4431774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E1CC00">
              <a:alpha val="2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2500" y="190500"/>
            <a:ext cx="7972425" cy="1424541"/>
          </a:xfrm>
        </p:spPr>
        <p:txBody>
          <a:bodyPr>
            <a:normAutofit/>
          </a:bodyPr>
          <a:lstStyle/>
          <a:p>
            <a:pPr algn="r"/>
            <a:r>
              <a:rPr lang="en-GB" cap="all" dirty="0" smtClean="0">
                <a:solidFill>
                  <a:srgbClr val="00547A"/>
                </a:solidFill>
                <a:latin typeface="Helvetica Neue Bold Condensed"/>
                <a:cs typeface="+mn-cs"/>
              </a:rPr>
              <a:t>Top performance </a:t>
            </a:r>
            <a:r>
              <a:rPr lang="en-GB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in the electricity mix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4414431" cy="424666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Offshore wind produces steady and reliable quantities of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power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Good predictability supports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security of supply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10000"/>
              </a:lnSpc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Energy yield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from turbines at sea twice as high as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onshore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Given optimal expansion, offshore wind can provide around 30% of electricity consumption by the year 2050 (</a:t>
            </a:r>
            <a:r>
              <a:rPr lang="en-GB" sz="2000" dirty="0" err="1">
                <a:solidFill>
                  <a:srgbClr val="00547A"/>
                </a:solidFill>
                <a:latin typeface="Helvetica Neue Light"/>
              </a:rPr>
              <a:t>IWES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)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00151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12</a:t>
            </a:fld>
            <a:endParaRPr lang="de-DE"/>
          </a:p>
        </p:txBody>
      </p:sp>
      <p:cxnSp>
        <p:nvCxnSpPr>
          <p:cNvPr id="10" name="Gerader Verbinder 9"/>
          <p:cNvCxnSpPr>
            <a:cxnSpLocks/>
          </p:cNvCxnSpPr>
          <p:nvPr/>
        </p:nvCxnSpPr>
        <p:spPr>
          <a:xfrm flipH="1">
            <a:off x="0" y="1624571"/>
            <a:ext cx="9144000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3622A00A-E559-48E6-B29D-5447CD6B7D84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Energy</a:t>
            </a:r>
          </a:p>
        </p:txBody>
      </p:sp>
      <p:pic>
        <p:nvPicPr>
          <p:cNvPr id="9218" name="Picture 2" descr="Z:\Mediathek\Branchenkommunikation 2017\Grafiken (Englisch)\Factsheet-Energiewirtschaft-01mk-ENGLISCH_Ertr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57" y="1796573"/>
            <a:ext cx="3930588" cy="408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46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eck 26"/>
          <p:cNvSpPr/>
          <p:nvPr/>
        </p:nvSpPr>
        <p:spPr>
          <a:xfrm>
            <a:off x="3743325" y="1624591"/>
            <a:ext cx="5400676" cy="3518910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E1CC00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178397" y="517752"/>
            <a:ext cx="8737003" cy="823912"/>
          </a:xfrm>
        </p:spPr>
        <p:txBody>
          <a:bodyPr>
            <a:noAutofit/>
          </a:bodyPr>
          <a:lstStyle/>
          <a:p>
            <a:pPr algn="r"/>
            <a:r>
              <a:rPr lang="en-GB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Powering major cities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165600" y="1749599"/>
            <a:ext cx="3380887" cy="399397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In 2010,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the first test site, </a:t>
            </a:r>
            <a:r>
              <a:rPr lang="en-GB" sz="2000" i="1" dirty="0">
                <a:solidFill>
                  <a:srgbClr val="00547A"/>
                </a:solidFill>
                <a:latin typeface="Helvetica Neue Light"/>
              </a:rPr>
              <a:t>alpha ventus,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was commissioned (12 turbines)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10000"/>
              </a:lnSpc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In 2017,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almost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1000 offshore turbines are on the grid</a:t>
            </a:r>
          </a:p>
          <a:p>
            <a:pPr>
              <a:lnSpc>
                <a:spcPct val="110000"/>
              </a:lnSpc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In 2016,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almost 13 </a:t>
            </a:r>
            <a:r>
              <a:rPr lang="en-GB" sz="2000" dirty="0" err="1">
                <a:solidFill>
                  <a:srgbClr val="00547A"/>
                </a:solidFill>
                <a:latin typeface="Helvetica Neue Light"/>
              </a:rPr>
              <a:t>TWh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 of electricity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generated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– enough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for the electricity demand of a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major city</a:t>
            </a:r>
          </a:p>
          <a:p>
            <a:pPr>
              <a:lnSpc>
                <a:spcPct val="110000"/>
              </a:lnSpc>
            </a:pPr>
            <a:endParaRPr lang="de-DE" sz="2000" dirty="0">
              <a:solidFill>
                <a:srgbClr val="00547A"/>
              </a:solidFill>
              <a:latin typeface="Helvetica Neue Ligh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6" y="6567177"/>
            <a:ext cx="1219200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13</a:t>
            </a:fld>
            <a:endParaRPr lang="de-DE" dirty="0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xmlns="" id="{47F5E753-2F44-400D-9E0E-5C49CD31A92C}"/>
              </a:ext>
            </a:extLst>
          </p:cNvPr>
          <p:cNvCxnSpPr>
            <a:cxnSpLocks/>
            <a:stCxn id="22" idx="2"/>
          </p:cNvCxnSpPr>
          <p:nvPr/>
        </p:nvCxnSpPr>
        <p:spPr>
          <a:xfrm flipH="1" flipV="1">
            <a:off x="0" y="1624591"/>
            <a:ext cx="9144001" cy="841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5E813FB5-F764-4AB8-AB3C-BE1F079F8A11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energy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10242" name="Picture 2" descr="Z:\Mediathek\Branchenkommunikation 2017\Grafiken (Englisch)\Factsheet-Energiewirtschaft-01mk-ENGLISCH_Staed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861" y="1868777"/>
            <a:ext cx="5133604" cy="303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54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26">
            <a:extLst>
              <a:ext uri="{FF2B5EF4-FFF2-40B4-BE49-F238E27FC236}">
                <a16:creationId xmlns:a16="http://schemas.microsoft.com/office/drawing/2014/main" xmlns="" id="{9C000C97-B206-4B14-AFC4-57C0FE58FA87}"/>
              </a:ext>
            </a:extLst>
          </p:cNvPr>
          <p:cNvSpPr/>
          <p:nvPr/>
        </p:nvSpPr>
        <p:spPr>
          <a:xfrm>
            <a:off x="4862882" y="1679393"/>
            <a:ext cx="4281118" cy="4342260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A1CA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47015" y="160154"/>
            <a:ext cx="7968754" cy="1519239"/>
          </a:xfrm>
        </p:spPr>
        <p:txBody>
          <a:bodyPr>
            <a:normAutofit/>
          </a:bodyPr>
          <a:lstStyle/>
          <a:p>
            <a:pPr algn="r"/>
            <a:r>
              <a:rPr lang="en-GB" sz="4100" cap="all" dirty="0" smtClean="0">
                <a:solidFill>
                  <a:srgbClr val="00547A"/>
                </a:solidFill>
                <a:latin typeface="Helvetica Neue Bold Condensed"/>
                <a:cs typeface="+mn-cs"/>
              </a:rPr>
              <a:t>indispensable </a:t>
            </a:r>
            <a:r>
              <a:rPr lang="en-GB" sz="4100" cap="all" dirty="0">
                <a:solidFill>
                  <a:srgbClr val="00547A"/>
                </a:solidFill>
                <a:latin typeface="Helvetica Neue Bold Condensed"/>
                <a:cs typeface="+mn-cs"/>
              </a:rPr>
              <a:t/>
            </a:r>
            <a:br>
              <a:rPr lang="en-GB" sz="4100" cap="all" dirty="0">
                <a:solidFill>
                  <a:srgbClr val="00547A"/>
                </a:solidFill>
                <a:latin typeface="Helvetica Neue Bold Condensed"/>
                <a:cs typeface="+mn-cs"/>
              </a:rPr>
            </a:br>
            <a:r>
              <a:rPr lang="en-GB" sz="4100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to the Energy transition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65600" y="1749601"/>
            <a:ext cx="4723480" cy="448791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Historically, electrical grids were designed for a small number of conventional power plants</a:t>
            </a:r>
          </a:p>
          <a:p>
            <a:pPr>
              <a:lnSpc>
                <a:spcPct val="13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Energy transition requires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rapid expansion and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redesign of the existing grid</a:t>
            </a:r>
          </a:p>
          <a:p>
            <a:pPr>
              <a:lnSpc>
                <a:spcPct val="13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Grid expansion makes sense under every scenario</a:t>
            </a:r>
          </a:p>
          <a:p>
            <a:pPr>
              <a:lnSpc>
                <a:spcPct val="13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Innovative transmission concepts and sector coupling provide opportunities to bypass bottlenecks in the grid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09675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14</a:t>
            </a:fld>
            <a:endParaRPr lang="de-DE"/>
          </a:p>
        </p:txBody>
      </p:sp>
      <p:cxnSp>
        <p:nvCxnSpPr>
          <p:cNvPr id="9" name="Gerader Verbinder 8"/>
          <p:cNvCxnSpPr>
            <a:cxnSpLocks/>
            <a:stCxn id="15" idx="2"/>
          </p:cNvCxnSpPr>
          <p:nvPr/>
        </p:nvCxnSpPr>
        <p:spPr>
          <a:xfrm flipH="1" flipV="1">
            <a:off x="0" y="1669212"/>
            <a:ext cx="9144000" cy="11219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16DF7E96-CE11-455F-A1C5-A7DD9BC28A0B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grids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11266" name="Picture 2" descr="Z:\Mediathek\Branchenkommunikation 2017\Grafiken (Englisch)\Factsheet-Netze-01mk-ENGLISCH_Deutschla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991" y="1804448"/>
            <a:ext cx="3832899" cy="40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26">
            <a:extLst>
              <a:ext uri="{FF2B5EF4-FFF2-40B4-BE49-F238E27FC236}">
                <a16:creationId xmlns:a16="http://schemas.microsoft.com/office/drawing/2014/main" xmlns="" id="{50CFA877-26D0-4246-87E6-FE42FA326F26}"/>
              </a:ext>
            </a:extLst>
          </p:cNvPr>
          <p:cNvSpPr/>
          <p:nvPr/>
        </p:nvSpPr>
        <p:spPr>
          <a:xfrm>
            <a:off x="1" y="1640719"/>
            <a:ext cx="9144000" cy="3189129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A1CA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685080" y="475451"/>
            <a:ext cx="8270163" cy="951627"/>
          </a:xfrm>
        </p:spPr>
        <p:txBody>
          <a:bodyPr>
            <a:noAutofit/>
          </a:bodyPr>
          <a:lstStyle/>
          <a:p>
            <a:pPr algn="r"/>
            <a:r>
              <a:rPr lang="de-DE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A European </a:t>
            </a:r>
            <a:r>
              <a:rPr lang="de-DE" sz="4400" b="0" cap="all" dirty="0" err="1" smtClean="0">
                <a:solidFill>
                  <a:srgbClr val="00547A"/>
                </a:solidFill>
                <a:latin typeface="Helvetica Neue Bold Condensed"/>
                <a:ea typeface="+mj-ea"/>
              </a:rPr>
              <a:t>Grid</a:t>
            </a:r>
            <a:endParaRPr lang="de-DE" sz="4400" b="0" cap="all" dirty="0">
              <a:solidFill>
                <a:srgbClr val="00547A"/>
              </a:solidFill>
              <a:latin typeface="Helvetica Neue Bold Condensed"/>
              <a:ea typeface="+mj-ea"/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1" y="1640719"/>
            <a:ext cx="2358525" cy="829348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000" b="1" i="1" dirty="0">
                <a:solidFill>
                  <a:srgbClr val="00547A"/>
                </a:solidFill>
                <a:latin typeface="Helvetica Neue Light"/>
              </a:rPr>
              <a:t>Rethinking the power grid</a:t>
            </a:r>
          </a:p>
        </p:txBody>
      </p:sp>
      <p:sp>
        <p:nvSpPr>
          <p:cNvPr id="12" name="Inhaltsplatzhalter 5">
            <a:extLst>
              <a:ext uri="{FF2B5EF4-FFF2-40B4-BE49-F238E27FC236}">
                <a16:creationId xmlns:a16="http://schemas.microsoft.com/office/drawing/2014/main" xmlns="" id="{02FF6689-B806-413B-AF3D-DD430223D7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65600" y="4838764"/>
            <a:ext cx="9144000" cy="1448443"/>
          </a:xfrm>
        </p:spPr>
        <p:txBody>
          <a:bodyPr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 European grid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helps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to reduce fluctuations</a:t>
            </a:r>
          </a:p>
          <a:p>
            <a:pPr>
              <a:lnSpc>
                <a:spcPct val="110000"/>
              </a:lnSpc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Wider geographical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distribution, more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balanced production,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and better exploitation of supply and demand</a:t>
            </a:r>
            <a:endParaRPr lang="en-GB" sz="20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30468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15</a:t>
            </a:fld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xmlns="" id="{AE252BFD-BA08-40A8-B255-81D164B7799B}"/>
              </a:ext>
            </a:extLst>
          </p:cNvPr>
          <p:cNvCxnSpPr>
            <a:cxnSpLocks/>
          </p:cNvCxnSpPr>
          <p:nvPr/>
        </p:nvCxnSpPr>
        <p:spPr>
          <a:xfrm flipH="1">
            <a:off x="0" y="1624581"/>
            <a:ext cx="9144000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6760C656-8BFD-4F23-8976-EB35D78D1B71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grids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12290" name="Picture 2" descr="Z:\Mediathek\Branchenkommunikation 2017\Grafiken (Englisch)\Factsheet-Netze-01mk-ENGLISCH_Europ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1939788"/>
            <a:ext cx="7027069" cy="275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9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822754" y="114301"/>
            <a:ext cx="7949772" cy="1452850"/>
          </a:xfrm>
        </p:spPr>
        <p:txBody>
          <a:bodyPr anchor="t">
            <a:noAutofit/>
          </a:bodyPr>
          <a:lstStyle/>
          <a:p>
            <a:pPr algn="r"/>
            <a:r>
              <a:rPr lang="de-DE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Offshore wind: </a:t>
            </a:r>
            <a:br>
              <a:rPr lang="de-DE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</a:br>
            <a:r>
              <a:rPr lang="de-DE" sz="4400" b="0" cap="all" dirty="0" err="1">
                <a:solidFill>
                  <a:srgbClr val="00547A"/>
                </a:solidFill>
                <a:latin typeface="Helvetica Neue Bold Condensed"/>
                <a:ea typeface="+mj-ea"/>
              </a:rPr>
              <a:t>unlock</a:t>
            </a:r>
            <a:r>
              <a:rPr lang="de-DE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 </a:t>
            </a:r>
            <a:r>
              <a:rPr lang="de-DE" sz="4400" b="0" cap="all" dirty="0" err="1">
                <a:solidFill>
                  <a:srgbClr val="00547A"/>
                </a:solidFill>
                <a:latin typeface="Helvetica Neue Bold Condensed"/>
                <a:ea typeface="+mj-ea"/>
              </a:rPr>
              <a:t>the</a:t>
            </a:r>
            <a:r>
              <a:rPr lang="de-DE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 potential</a:t>
            </a:r>
            <a:endParaRPr lang="de-DE" sz="4400" cap="all" dirty="0">
              <a:solidFill>
                <a:srgbClr val="00547A"/>
              </a:solidFill>
              <a:latin typeface="Helvetica Neue Bold Condensed"/>
              <a:ea typeface="+mj-ea"/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8753475" cy="444284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Offshore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wind power is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the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backbone of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the energy transition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After just a few years, offshore wind energy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has become competitive with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new conventional power plants 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Offshore wind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power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generates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electricity very reliably and contributes significantly to security of supply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The offshore wind industry creates jobs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across the country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Grid expansion and redesign is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crucial to the energy transition Grid expansion is cheaper than its omission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Conclusion: </a:t>
            </a:r>
            <a:r>
              <a:rPr lang="en-GB" sz="2000" b="1" dirty="0" smtClean="0">
                <a:solidFill>
                  <a:srgbClr val="00547A"/>
                </a:solidFill>
                <a:latin typeface="Helvetica Neue Light"/>
              </a:rPr>
              <a:t>Unlocking the potential of offshore wind</a:t>
            </a:r>
            <a:endParaRPr lang="en-GB" sz="2000" b="1" dirty="0">
              <a:solidFill>
                <a:srgbClr val="00547A"/>
              </a:solidFill>
              <a:latin typeface="Helvetica Neue Light"/>
            </a:endParaRPr>
          </a:p>
          <a:p>
            <a:endParaRPr lang="de-DE" sz="20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162051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16</a:t>
            </a:fld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xmlns="" id="{AE252BFD-BA08-40A8-B255-81D164B7799B}"/>
              </a:ext>
            </a:extLst>
          </p:cNvPr>
          <p:cNvCxnSpPr>
            <a:cxnSpLocks/>
          </p:cNvCxnSpPr>
          <p:nvPr/>
        </p:nvCxnSpPr>
        <p:spPr>
          <a:xfrm flipH="1">
            <a:off x="0" y="1553431"/>
            <a:ext cx="9144000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72A9A06F-BD22-4491-B473-FE91CD0A7A30}"/>
              </a:ext>
            </a:extLst>
          </p:cNvPr>
          <p:cNvSpPr txBox="1"/>
          <p:nvPr/>
        </p:nvSpPr>
        <p:spPr>
          <a:xfrm rot="19449816">
            <a:off x="-345938" y="283378"/>
            <a:ext cx="18334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conclusion</a:t>
            </a:r>
            <a:endParaRPr lang="de-DE" sz="1400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12262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981200" y="365126"/>
            <a:ext cx="6534150" cy="1325563"/>
          </a:xfrm>
        </p:spPr>
        <p:txBody>
          <a:bodyPr>
            <a:normAutofit/>
          </a:bodyPr>
          <a:lstStyle/>
          <a:p>
            <a:pPr algn="r"/>
            <a:r>
              <a:rPr lang="de-DE" sz="4100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Thank</a:t>
            </a:r>
            <a:r>
              <a:rPr lang="de-DE" sz="4100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  </a:t>
            </a:r>
            <a:r>
              <a:rPr lang="de-DE" sz="4100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you</a:t>
            </a:r>
            <a:r>
              <a:rPr lang="de-DE" sz="4100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 </a:t>
            </a:r>
            <a:r>
              <a:rPr lang="de-DE" sz="4100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for</a:t>
            </a:r>
            <a:r>
              <a:rPr lang="de-DE" sz="4100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 </a:t>
            </a:r>
            <a:r>
              <a:rPr lang="de-DE" sz="4100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listening</a:t>
            </a:r>
            <a:endParaRPr lang="de-DE" sz="4100" cap="all" dirty="0">
              <a:solidFill>
                <a:srgbClr val="00547A"/>
              </a:solidFill>
              <a:latin typeface="Helvetica Neue Bold Condensed"/>
              <a:cs typeface="+mn-cs"/>
            </a:endParaRPr>
          </a:p>
        </p:txBody>
      </p:sp>
      <p:pic>
        <p:nvPicPr>
          <p:cNvPr id="15" name="Inhaltsplatzhalter 1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3" t="-32" b="32"/>
          <a:stretch/>
        </p:blipFill>
        <p:spPr>
          <a:xfrm>
            <a:off x="9525" y="1865315"/>
            <a:ext cx="9144000" cy="4991101"/>
          </a:xfrm>
        </p:spPr>
      </p:pic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ACAC-E7AA-45A6-A3D2-7CC370ECB4AB}" type="slidenum">
              <a:rPr lang="de-DE" smtClean="0"/>
              <a:t>17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xmlns="" id="{14924D03-B0BD-43AC-8598-2A6FF6457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25" y="3966156"/>
            <a:ext cx="4562475" cy="1319639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CC9DA80B-1DE6-4174-86E3-38182617C814}"/>
              </a:ext>
            </a:extLst>
          </p:cNvPr>
          <p:cNvSpPr txBox="1"/>
          <p:nvPr/>
        </p:nvSpPr>
        <p:spPr>
          <a:xfrm rot="19449816">
            <a:off x="-345938" y="206434"/>
            <a:ext cx="1833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Unlock</a:t>
            </a:r>
            <a:r>
              <a:rPr lang="de-DE" sz="1200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 </a:t>
            </a:r>
            <a:r>
              <a:rPr lang="de-DE" sz="1200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the</a:t>
            </a:r>
            <a:endParaRPr lang="de-DE" sz="1200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  <a:p>
            <a:pPr algn="ctr"/>
            <a:r>
              <a:rPr lang="de-DE" sz="1200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potential</a:t>
            </a:r>
          </a:p>
        </p:txBody>
      </p:sp>
    </p:spTree>
    <p:extLst>
      <p:ext uri="{BB962C8B-B14F-4D97-AF65-F5344CB8AC3E}">
        <p14:creationId xmlns:p14="http://schemas.microsoft.com/office/powerpoint/2010/main" val="12627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9" t="139" r="22891" b="-1228"/>
          <a:stretch/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0" y="6772275"/>
            <a:ext cx="9144000" cy="95250"/>
          </a:xfrm>
          <a:prstGeom prst="rect">
            <a:avLst/>
          </a:prstGeom>
          <a:solidFill>
            <a:srgbClr val="A1C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/>
        </p:nvSpPr>
        <p:spPr>
          <a:xfrm>
            <a:off x="2545772" y="3026805"/>
            <a:ext cx="6598229" cy="26638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719593" y="3187163"/>
            <a:ext cx="63198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6" indent="-342866">
              <a:lnSpc>
                <a:spcPct val="150000"/>
              </a:lnSpc>
              <a:buFont typeface="+mj-lt"/>
              <a:buAutoNum type="arabicPeriod"/>
              <a:tabLst>
                <a:tab pos="5828718" algn="l"/>
              </a:tabLst>
            </a:pPr>
            <a:r>
              <a:rPr lang="en-GB" sz="2000" b="1" dirty="0">
                <a:solidFill>
                  <a:srgbClr val="00547A"/>
                </a:solidFill>
                <a:latin typeface="Helvetica Neue Light"/>
                <a:cs typeface="Helvetica Neue Light"/>
              </a:rPr>
              <a:t>Costs: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  <a:cs typeface="Helvetica Neue Light"/>
              </a:rPr>
              <a:t>Low-cost </a:t>
            </a:r>
            <a:r>
              <a:rPr lang="en-GB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electricity from the sea	</a:t>
            </a:r>
          </a:p>
          <a:p>
            <a:pPr marL="342866" indent="-342866">
              <a:lnSpc>
                <a:spcPct val="150000"/>
              </a:lnSpc>
              <a:buFont typeface="+mj-lt"/>
              <a:buAutoNum type="arabicPeriod"/>
              <a:tabLst>
                <a:tab pos="5828718" algn="l"/>
              </a:tabLst>
            </a:pPr>
            <a:r>
              <a:rPr lang="en-GB" sz="2000" b="1" dirty="0">
                <a:solidFill>
                  <a:srgbClr val="00547A"/>
                </a:solidFill>
                <a:latin typeface="Helvetica Neue Light"/>
                <a:cs typeface="Helvetica Neue Light"/>
              </a:rPr>
              <a:t>Jobs: </a:t>
            </a:r>
            <a:r>
              <a:rPr lang="en-GB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Driving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  <a:cs typeface="Helvetica Neue Light"/>
              </a:rPr>
              <a:t>the economy </a:t>
            </a:r>
            <a:r>
              <a:rPr lang="en-GB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and employment	</a:t>
            </a:r>
          </a:p>
          <a:p>
            <a:pPr marL="342866" indent="-342866">
              <a:lnSpc>
                <a:spcPct val="150000"/>
              </a:lnSpc>
              <a:buFont typeface="+mj-lt"/>
              <a:buAutoNum type="arabicPeriod"/>
              <a:tabLst>
                <a:tab pos="5828718" algn="l"/>
              </a:tabLst>
            </a:pPr>
            <a:r>
              <a:rPr lang="en-GB" sz="2000" b="1" dirty="0">
                <a:solidFill>
                  <a:srgbClr val="00547A"/>
                </a:solidFill>
                <a:latin typeface="Helvetica Neue Light"/>
                <a:cs typeface="Helvetica Neue Light"/>
              </a:rPr>
              <a:t>Climate and environment: </a:t>
            </a:r>
            <a:r>
              <a:rPr lang="en-GB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Taking responsibility	</a:t>
            </a:r>
          </a:p>
          <a:p>
            <a:pPr marL="342866" indent="-342866">
              <a:lnSpc>
                <a:spcPct val="150000"/>
              </a:lnSpc>
              <a:buFont typeface="+mj-lt"/>
              <a:buAutoNum type="arabicPeriod"/>
              <a:tabLst>
                <a:tab pos="5828718" algn="l"/>
              </a:tabLst>
            </a:pPr>
            <a:r>
              <a:rPr lang="en-GB" sz="2000" b="1" dirty="0">
                <a:solidFill>
                  <a:srgbClr val="00547A"/>
                </a:solidFill>
                <a:latin typeface="Helvetica Neue Light"/>
                <a:cs typeface="Helvetica Neue Light"/>
              </a:rPr>
              <a:t>Energy: </a:t>
            </a:r>
            <a:r>
              <a:rPr lang="en-GB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A top performer in the electricity mix	</a:t>
            </a:r>
          </a:p>
          <a:p>
            <a:pPr marL="342866" indent="-342866">
              <a:lnSpc>
                <a:spcPct val="150000"/>
              </a:lnSpc>
              <a:buFont typeface="+mj-lt"/>
              <a:buAutoNum type="arabicPeriod"/>
              <a:tabLst>
                <a:tab pos="5828718" algn="l"/>
              </a:tabLst>
            </a:pPr>
            <a:r>
              <a:rPr lang="en-GB" sz="2000" b="1" dirty="0">
                <a:solidFill>
                  <a:srgbClr val="00547A"/>
                </a:solidFill>
                <a:latin typeface="Helvetica Neue Light"/>
                <a:cs typeface="Helvetica Neue Light"/>
              </a:rPr>
              <a:t>Grids: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  <a:cs typeface="Helvetica Neue Light"/>
              </a:rPr>
              <a:t>Essential for the </a:t>
            </a:r>
            <a:r>
              <a:rPr lang="en-GB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energy transition </a:t>
            </a:r>
            <a:r>
              <a:rPr lang="de-DE" sz="2000" dirty="0">
                <a:solidFill>
                  <a:srgbClr val="00547A"/>
                </a:solidFill>
                <a:latin typeface="Helvetica Neue Light"/>
                <a:cs typeface="Helvetica Neue Light"/>
              </a:rPr>
              <a:t>	</a:t>
            </a:r>
          </a:p>
        </p:txBody>
      </p:sp>
      <p:sp>
        <p:nvSpPr>
          <p:cNvPr id="15" name="Textplatzhalter 7"/>
          <p:cNvSpPr txBox="1">
            <a:spLocks/>
          </p:cNvSpPr>
          <p:nvPr/>
        </p:nvSpPr>
        <p:spPr>
          <a:xfrm>
            <a:off x="3573667" y="3113637"/>
            <a:ext cx="4611688" cy="4464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de-DE" sz="3200" cap="all" dirty="0">
              <a:solidFill>
                <a:srgbClr val="00547A"/>
              </a:solidFill>
              <a:latin typeface="Helvetica Neue Bold Condensed"/>
              <a:cs typeface="Helvetica Neue Bold Condensed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716983EC-CA8E-48C2-8676-EC9B35B2B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0665"/>
            <a:ext cx="2545772" cy="934859"/>
          </a:xfrm>
          <a:prstGeom prst="rect">
            <a:avLst/>
          </a:prstGeom>
        </p:spPr>
      </p:pic>
      <p:sp>
        <p:nvSpPr>
          <p:cNvPr id="16" name="Diagonaler Streifen 15">
            <a:extLst>
              <a:ext uri="{FF2B5EF4-FFF2-40B4-BE49-F238E27FC236}">
                <a16:creationId xmlns:a16="http://schemas.microsoft.com/office/drawing/2014/main" xmlns="" id="{9A5BF86C-6C1E-4F71-BCAC-275DE7408834}"/>
              </a:ext>
            </a:extLst>
          </p:cNvPr>
          <p:cNvSpPr/>
          <p:nvPr/>
        </p:nvSpPr>
        <p:spPr>
          <a:xfrm>
            <a:off x="0" y="1"/>
            <a:ext cx="1562101" cy="1143000"/>
          </a:xfrm>
          <a:prstGeom prst="diagStripe">
            <a:avLst/>
          </a:prstGeom>
          <a:solidFill>
            <a:srgbClr val="0054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D8496825-4DE7-42BE-B409-EEF523DA0B0F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contents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1010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26"/>
          <p:cNvSpPr/>
          <p:nvPr/>
        </p:nvSpPr>
        <p:spPr>
          <a:xfrm>
            <a:off x="4484988" y="1624580"/>
            <a:ext cx="4659011" cy="4419159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D4E7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96779" y="200025"/>
            <a:ext cx="8524997" cy="1230525"/>
          </a:xfrm>
        </p:spPr>
        <p:txBody>
          <a:bodyPr>
            <a:normAutofit fontScale="90000"/>
          </a:bodyPr>
          <a:lstStyle/>
          <a:p>
            <a:pPr algn="r"/>
            <a:r>
              <a:rPr lang="en-GB" cap="all" dirty="0">
                <a:solidFill>
                  <a:srgbClr val="00547A"/>
                </a:solidFill>
                <a:latin typeface="Helvetica Neue Bold Condensed"/>
              </a:rPr>
              <a:t>Government </a:t>
            </a:r>
            <a:r>
              <a:rPr lang="en-GB" cap="all" dirty="0" smtClean="0">
                <a:solidFill>
                  <a:srgbClr val="00547A"/>
                </a:solidFill>
                <a:latin typeface="Helvetica Neue Bold Condensed"/>
              </a:rPr>
              <a:t>Support</a:t>
            </a:r>
            <a:br>
              <a:rPr lang="en-GB" cap="all" dirty="0" smtClean="0">
                <a:solidFill>
                  <a:srgbClr val="00547A"/>
                </a:solidFill>
                <a:latin typeface="Helvetica Neue Bold Condensed"/>
              </a:rPr>
            </a:br>
            <a:r>
              <a:rPr lang="en-GB" cap="all" dirty="0" smtClean="0">
                <a:solidFill>
                  <a:srgbClr val="00547A"/>
                </a:solidFill>
                <a:latin typeface="Helvetica Neue Bold Condensed"/>
              </a:rPr>
              <a:t>RAPIDLY </a:t>
            </a:r>
            <a:r>
              <a:rPr lang="en-GB" cap="all" dirty="0">
                <a:solidFill>
                  <a:srgbClr val="00547A"/>
                </a:solidFill>
                <a:latin typeface="Helvetica Neue Bold Condensed"/>
              </a:rPr>
              <a:t>DECREASING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4123038" cy="463391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From 2024 the first offshore wind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farms aim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to operate without subsidies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Experts forecast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an electricity market price of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5.3 c/kWh in 2025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(margin of error 20%);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and 7.6 c/kWh in the year 2035</a:t>
            </a:r>
            <a:endParaRPr lang="en-GB" sz="2000" dirty="0"/>
          </a:p>
        </p:txBody>
      </p:sp>
      <p:sp>
        <p:nvSpPr>
          <p:cNvPr id="12" name="Foliennummernplatzhalter 6">
            <a:extLst>
              <a:ext uri="{FF2B5EF4-FFF2-40B4-BE49-F238E27FC236}">
                <a16:creationId xmlns:a16="http://schemas.microsoft.com/office/drawing/2014/main" xmlns="" id="{E0D1DA58-185A-4A5C-A7C9-4518DA3B7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11301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3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costs</a:t>
            </a:r>
          </a:p>
        </p:txBody>
      </p:sp>
      <p:cxnSp>
        <p:nvCxnSpPr>
          <p:cNvPr id="11" name="Gerader Verbinder 10"/>
          <p:cNvCxnSpPr>
            <a:cxnSpLocks/>
          </p:cNvCxnSpPr>
          <p:nvPr/>
        </p:nvCxnSpPr>
        <p:spPr>
          <a:xfrm flipH="1">
            <a:off x="0" y="1624581"/>
            <a:ext cx="9144000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Z:\Mediathek\Branchenkommunikation 2017\Grafiken (Englisch)\Factsheet-Kosten-01mk-ENGLISCH_Kost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494" y="1787142"/>
            <a:ext cx="3861997" cy="409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4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6">
            <a:extLst>
              <a:ext uri="{FF2B5EF4-FFF2-40B4-BE49-F238E27FC236}">
                <a16:creationId xmlns:a16="http://schemas.microsoft.com/office/drawing/2014/main" xmlns="" id="{1CF53FD2-6E2F-4C56-8AA0-B476FF6F3BD2}"/>
              </a:ext>
            </a:extLst>
          </p:cNvPr>
          <p:cNvSpPr/>
          <p:nvPr/>
        </p:nvSpPr>
        <p:spPr>
          <a:xfrm>
            <a:off x="3855314" y="1624591"/>
            <a:ext cx="5288685" cy="4433309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D4E7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Inhaltsplatzhalter 5">
            <a:extLst>
              <a:ext uri="{FF2B5EF4-FFF2-40B4-BE49-F238E27FC236}">
                <a16:creationId xmlns:a16="http://schemas.microsoft.com/office/drawing/2014/main" xmlns="" id="{1766605E-AA24-490F-9F40-66C0CB19E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3476608" cy="473927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Capacity is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increasing: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Average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rated capacity of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new turbines in Europe 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2.0 MW in the year 2000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4.8 MW in the year 2016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8.0 MW in operation,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9.5 MW ready to enter the market in 2017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13 - 15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MW expected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/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in the year 2025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09675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4</a:t>
            </a:fld>
            <a:endParaRPr lang="de-DE" dirty="0"/>
          </a:p>
        </p:txBody>
      </p:sp>
      <p:sp>
        <p:nvSpPr>
          <p:cNvPr id="10" name="Inhaltsplatzhalter 5"/>
          <p:cNvSpPr txBox="1">
            <a:spLocks/>
          </p:cNvSpPr>
          <p:nvPr/>
        </p:nvSpPr>
        <p:spPr>
          <a:xfrm>
            <a:off x="-1006385" y="1684923"/>
            <a:ext cx="4588180" cy="2086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2" name="Textplatzhalter 2"/>
          <p:cNvSpPr txBox="1">
            <a:spLocks/>
          </p:cNvSpPr>
          <p:nvPr/>
        </p:nvSpPr>
        <p:spPr>
          <a:xfrm>
            <a:off x="696694" y="171450"/>
            <a:ext cx="8286036" cy="12339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cap="all" baseline="0">
                <a:solidFill>
                  <a:srgbClr val="00547A"/>
                </a:solidFill>
                <a:latin typeface="Helvetica Neue" panose="02000806000000020004" pitchFamily="5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GB" sz="4400" b="0" dirty="0">
                <a:latin typeface="Helvetica Neue Bold Condensed"/>
                <a:ea typeface="+mj-ea"/>
              </a:rPr>
              <a:t>TURBINE </a:t>
            </a:r>
            <a:r>
              <a:rPr lang="en-GB" sz="4400" b="0" dirty="0" smtClean="0">
                <a:latin typeface="Helvetica Neue Bold Condensed"/>
                <a:ea typeface="+mj-ea"/>
              </a:rPr>
              <a:t>Capacity</a:t>
            </a:r>
            <a:r>
              <a:rPr lang="en-GB" sz="4400" b="0" dirty="0">
                <a:latin typeface="Helvetica Neue Bold Condensed"/>
                <a:ea typeface="+mj-ea"/>
              </a:rPr>
              <a:t/>
            </a:r>
            <a:br>
              <a:rPr lang="en-GB" sz="4400" b="0" dirty="0">
                <a:latin typeface="Helvetica Neue Bold Condensed"/>
                <a:ea typeface="+mj-ea"/>
              </a:rPr>
            </a:br>
            <a:r>
              <a:rPr lang="en-GB" sz="4400" b="0" dirty="0">
                <a:latin typeface="Helvetica Neue Bold Condensed"/>
                <a:ea typeface="+mj-ea"/>
              </a:rPr>
              <a:t>KEEPS GROWING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xmlns="" id="{B3B21541-BECC-428B-8BCC-887FD240232D}"/>
              </a:ext>
            </a:extLst>
          </p:cNvPr>
          <p:cNvCxnSpPr>
            <a:cxnSpLocks/>
          </p:cNvCxnSpPr>
          <p:nvPr/>
        </p:nvCxnSpPr>
        <p:spPr>
          <a:xfrm flipH="1">
            <a:off x="0" y="1624591"/>
            <a:ext cx="9144000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C9B48E64-60A9-4C7A-B7C3-0A774A2A7DDE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costs</a:t>
            </a:r>
          </a:p>
        </p:txBody>
      </p:sp>
      <p:pic>
        <p:nvPicPr>
          <p:cNvPr id="2050" name="Picture 2" descr="Z:\Mediathek\Branchenkommunikation 2017\Grafiken (Englisch)\Factsheet-Kosten-01mk-ENGLISCH_Groes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898" y="2103964"/>
            <a:ext cx="4971516" cy="35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4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26">
            <a:extLst>
              <a:ext uri="{FF2B5EF4-FFF2-40B4-BE49-F238E27FC236}">
                <a16:creationId xmlns:a16="http://schemas.microsoft.com/office/drawing/2014/main" xmlns="" id="{580C5654-B24F-422F-BED5-2987C7B44CA2}"/>
              </a:ext>
            </a:extLst>
          </p:cNvPr>
          <p:cNvSpPr/>
          <p:nvPr/>
        </p:nvSpPr>
        <p:spPr>
          <a:xfrm>
            <a:off x="3749989" y="1629127"/>
            <a:ext cx="5394012" cy="4428774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E1CC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Inhaltsplatzhalter 5">
            <a:extLst>
              <a:ext uri="{FF2B5EF4-FFF2-40B4-BE49-F238E27FC236}">
                <a16:creationId xmlns:a16="http://schemas.microsoft.com/office/drawing/2014/main" xmlns="" id="{1766605E-AA24-490F-9F40-66C0CB19E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3277917" cy="44333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Wind farms are increasing in size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(average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size in the EU)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5 MW in the year 1990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475 MW in 2017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Currently under construction: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1200 MW farm, Hornsea UK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19200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5</a:t>
            </a:fld>
            <a:endParaRPr lang="de-DE" dirty="0"/>
          </a:p>
        </p:txBody>
      </p:sp>
      <p:sp>
        <p:nvSpPr>
          <p:cNvPr id="10" name="Inhaltsplatzhalter 5"/>
          <p:cNvSpPr txBox="1">
            <a:spLocks/>
          </p:cNvSpPr>
          <p:nvPr/>
        </p:nvSpPr>
        <p:spPr>
          <a:xfrm>
            <a:off x="-1006385" y="1684923"/>
            <a:ext cx="4588180" cy="2086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47A"/>
                </a:solidFill>
                <a:latin typeface="HelveticaNeueLT Std Lt" panose="020B04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2" name="Textplatzhalter 2"/>
          <p:cNvSpPr txBox="1">
            <a:spLocks/>
          </p:cNvSpPr>
          <p:nvPr/>
        </p:nvSpPr>
        <p:spPr>
          <a:xfrm>
            <a:off x="428630" y="200025"/>
            <a:ext cx="8592449" cy="1276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cap="all" baseline="0">
                <a:solidFill>
                  <a:srgbClr val="00547A"/>
                </a:solidFill>
                <a:latin typeface="Helvetica Neue" panose="02000806000000020004" pitchFamily="5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GB" sz="4400" b="0" dirty="0" smtClean="0">
                <a:latin typeface="Helvetica Neue Bold Condensed"/>
                <a:ea typeface="+mj-ea"/>
              </a:rPr>
              <a:t>Offshore Wind </a:t>
            </a:r>
            <a:r>
              <a:rPr lang="en-GB" sz="4400" b="0" dirty="0">
                <a:latin typeface="Helvetica Neue Bold Condensed"/>
                <a:ea typeface="+mj-ea"/>
              </a:rPr>
              <a:t>FARMs </a:t>
            </a:r>
            <a:br>
              <a:rPr lang="en-GB" sz="4400" b="0" dirty="0">
                <a:latin typeface="Helvetica Neue Bold Condensed"/>
                <a:ea typeface="+mj-ea"/>
              </a:rPr>
            </a:br>
            <a:r>
              <a:rPr lang="en-GB" sz="4400" b="0" dirty="0">
                <a:latin typeface="Helvetica Neue Bold Condensed"/>
                <a:ea typeface="+mj-ea"/>
              </a:rPr>
              <a:t>are getting </a:t>
            </a:r>
            <a:r>
              <a:rPr lang="en-GB" sz="4400" b="0" dirty="0" smtClean="0">
                <a:latin typeface="Helvetica Neue Bold Condensed"/>
                <a:ea typeface="+mj-ea"/>
              </a:rPr>
              <a:t>Bigger</a:t>
            </a:r>
            <a:endParaRPr lang="en-GB" sz="4400" b="0" dirty="0">
              <a:latin typeface="Helvetica Neue Bold Condensed"/>
              <a:ea typeface="+mj-ea"/>
            </a:endParaRP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xmlns="" id="{72137383-8EB9-4FDA-899F-25FB5BC85AED}"/>
              </a:ext>
            </a:extLst>
          </p:cNvPr>
          <p:cNvCxnSpPr>
            <a:cxnSpLocks/>
          </p:cNvCxnSpPr>
          <p:nvPr/>
        </p:nvCxnSpPr>
        <p:spPr>
          <a:xfrm flipH="1">
            <a:off x="0" y="1620036"/>
            <a:ext cx="9144000" cy="1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6327C2B1-6B41-4D97-AC42-FAA79F5BD401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costs</a:t>
            </a:r>
          </a:p>
        </p:txBody>
      </p:sp>
      <p:pic>
        <p:nvPicPr>
          <p:cNvPr id="3074" name="Picture 2" descr="Z:\Mediathek\Branchenkommunikation 2017\Grafiken (Englisch)\Factsheet-Energiewirtschaft-01mk-ENGLISCH_Groes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773" y="2077087"/>
            <a:ext cx="5074443" cy="338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0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26">
            <a:extLst>
              <a:ext uri="{FF2B5EF4-FFF2-40B4-BE49-F238E27FC236}">
                <a16:creationId xmlns:a16="http://schemas.microsoft.com/office/drawing/2014/main" xmlns="" id="{42F35BCB-C155-45B7-B96E-AA78ECDB8197}"/>
              </a:ext>
            </a:extLst>
          </p:cNvPr>
          <p:cNvSpPr/>
          <p:nvPr/>
        </p:nvSpPr>
        <p:spPr>
          <a:xfrm>
            <a:off x="4082475" y="1634113"/>
            <a:ext cx="5061525" cy="4004688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D4E7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1838325" y="161925"/>
            <a:ext cx="7077903" cy="1453130"/>
          </a:xfrm>
        </p:spPr>
        <p:txBody>
          <a:bodyPr>
            <a:noAutofit/>
          </a:bodyPr>
          <a:lstStyle/>
          <a:p>
            <a:pPr algn="r"/>
            <a:r>
              <a:rPr lang="de-DE" sz="44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Offshore </a:t>
            </a:r>
            <a:r>
              <a:rPr lang="de-DE" sz="4400" b="0" cap="all" dirty="0" smtClean="0">
                <a:solidFill>
                  <a:srgbClr val="00547A"/>
                </a:solidFill>
                <a:latin typeface="Helvetica Neue Bold Condensed"/>
                <a:ea typeface="+mj-ea"/>
              </a:rPr>
              <a:t>in a </a:t>
            </a:r>
            <a:r>
              <a:rPr lang="de-DE" sz="4400" b="0" cap="all" dirty="0" err="1" smtClean="0">
                <a:solidFill>
                  <a:srgbClr val="00547A"/>
                </a:solidFill>
                <a:latin typeface="Helvetica Neue Bold Condensed"/>
                <a:ea typeface="+mj-ea"/>
              </a:rPr>
              <a:t>good</a:t>
            </a:r>
            <a:r>
              <a:rPr lang="de-DE" sz="4400" b="0" cap="all" dirty="0" smtClean="0">
                <a:solidFill>
                  <a:srgbClr val="00547A"/>
                </a:solidFill>
                <a:latin typeface="Helvetica Neue Bold Condensed"/>
                <a:ea typeface="+mj-ea"/>
              </a:rPr>
              <a:t>  </a:t>
            </a:r>
            <a:r>
              <a:rPr lang="de-DE" sz="4400" b="0" cap="all" dirty="0" err="1" smtClean="0">
                <a:solidFill>
                  <a:srgbClr val="00547A"/>
                </a:solidFill>
                <a:latin typeface="Helvetica Neue Bold Condensed"/>
                <a:ea typeface="+mj-ea"/>
              </a:rPr>
              <a:t>competitive</a:t>
            </a:r>
            <a:r>
              <a:rPr lang="de-DE" sz="4400" b="0" cap="all" dirty="0" smtClean="0">
                <a:solidFill>
                  <a:srgbClr val="00547A"/>
                </a:solidFill>
                <a:latin typeface="Helvetica Neue Bold Condensed"/>
                <a:ea typeface="+mj-ea"/>
              </a:rPr>
              <a:t> </a:t>
            </a:r>
            <a:r>
              <a:rPr lang="de-DE" sz="4400" b="0" cap="all" dirty="0" err="1" smtClean="0">
                <a:solidFill>
                  <a:srgbClr val="00547A"/>
                </a:solidFill>
                <a:latin typeface="Helvetica Neue Bold Condensed"/>
                <a:ea typeface="+mj-ea"/>
              </a:rPr>
              <a:t>position</a:t>
            </a:r>
            <a:endParaRPr lang="de-DE" sz="4400" b="0" cap="all" dirty="0">
              <a:solidFill>
                <a:srgbClr val="00547A"/>
              </a:solidFill>
              <a:latin typeface="Helvetica Neue Bold Condensed"/>
              <a:ea typeface="+mj-ea"/>
            </a:endParaRP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3749639" cy="432206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Cost of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offshore wind electricity now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on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par with fossil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fuel / nuclear plants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When including external costs (such as CO</a:t>
            </a:r>
            <a:r>
              <a:rPr lang="en-GB" sz="2000" baseline="-25000" dirty="0">
                <a:solidFill>
                  <a:srgbClr val="00547A"/>
                </a:solidFill>
                <a:latin typeface="Helvetica Neue Light"/>
              </a:rPr>
              <a:t>2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), offshore wind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power is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already significantly cheaper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19200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6</a:t>
            </a:fld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xmlns="" id="{ABA8E90F-3BBB-41B0-A0AA-C0418D87A8A8}"/>
              </a:ext>
            </a:extLst>
          </p:cNvPr>
          <p:cNvCxnSpPr>
            <a:cxnSpLocks/>
          </p:cNvCxnSpPr>
          <p:nvPr/>
        </p:nvCxnSpPr>
        <p:spPr>
          <a:xfrm flipH="1">
            <a:off x="0" y="1624581"/>
            <a:ext cx="9144000" cy="6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2000367F-F7F8-49B6-992D-D8C6B022F979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costs</a:t>
            </a:r>
          </a:p>
        </p:txBody>
      </p:sp>
      <p:pic>
        <p:nvPicPr>
          <p:cNvPr id="4098" name="Picture 2" descr="Z:\Mediathek\Branchenkommunikation 2017\Grafiken (Englisch)\Factsheet-Kosten-01mk-ENGLISCH_Gestehungskost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955" y="2246313"/>
            <a:ext cx="4696564" cy="298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71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6"/>
          <p:cNvSpPr/>
          <p:nvPr/>
        </p:nvSpPr>
        <p:spPr>
          <a:xfrm>
            <a:off x="5399307" y="1629125"/>
            <a:ext cx="3744694" cy="4460158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E1CC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8176" y="332072"/>
            <a:ext cx="8324850" cy="1325563"/>
          </a:xfrm>
        </p:spPr>
        <p:txBody>
          <a:bodyPr>
            <a:normAutofit/>
          </a:bodyPr>
          <a:lstStyle/>
          <a:p>
            <a:pPr algn="r"/>
            <a:r>
              <a:rPr lang="de-DE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Powering</a:t>
            </a:r>
            <a:r>
              <a:rPr lang="de-DE" cap="all" dirty="0">
                <a:solidFill>
                  <a:srgbClr val="00547A"/>
                </a:solidFill>
                <a:latin typeface="Helvetica Neue Bold Condensed"/>
                <a:cs typeface="+mn-cs"/>
              </a:rPr>
              <a:t/>
            </a:r>
            <a:br>
              <a:rPr lang="de-DE" cap="all" dirty="0">
                <a:solidFill>
                  <a:srgbClr val="00547A"/>
                </a:solidFill>
                <a:latin typeface="Helvetica Neue Bold Condensed"/>
                <a:cs typeface="+mn-cs"/>
              </a:rPr>
            </a:br>
            <a:r>
              <a:rPr lang="de-DE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the</a:t>
            </a:r>
            <a:r>
              <a:rPr lang="de-DE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 </a:t>
            </a:r>
            <a:r>
              <a:rPr lang="de-DE" cap="all" dirty="0" err="1">
                <a:solidFill>
                  <a:srgbClr val="00547A"/>
                </a:solidFill>
                <a:latin typeface="Helvetica Neue Bold Condensed"/>
                <a:cs typeface="+mn-cs"/>
              </a:rPr>
              <a:t>economy</a:t>
            </a:r>
            <a:endParaRPr lang="de-DE" cap="all" dirty="0">
              <a:solidFill>
                <a:srgbClr val="00547A"/>
              </a:solidFill>
              <a:latin typeface="Helvetica Neue Bold Condensed"/>
              <a:cs typeface="+mn-cs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65600" y="1749600"/>
            <a:ext cx="4933950" cy="446728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The number of jobs has increased fivefold in the last five years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More than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20.000 employees in Germany (2015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In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particular, demand for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electricians, mechatronics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technicians,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mechanics 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Over 28% of jobs in service and maintenance. Trend: upward</a:t>
            </a:r>
          </a:p>
          <a:p>
            <a:pPr>
              <a:lnSpc>
                <a:spcPct val="11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German manufacturers in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a good global position. Strong domestic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market promotes exports</a:t>
            </a:r>
          </a:p>
          <a:p>
            <a:endParaRPr lang="de-DE" sz="20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09675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7</a:t>
            </a:fld>
            <a:endParaRPr lang="de-DE"/>
          </a:p>
        </p:txBody>
      </p:sp>
      <p:cxnSp>
        <p:nvCxnSpPr>
          <p:cNvPr id="9" name="Gerader Verbinder 8"/>
          <p:cNvCxnSpPr>
            <a:cxnSpLocks/>
            <a:stCxn id="21" idx="2"/>
          </p:cNvCxnSpPr>
          <p:nvPr/>
        </p:nvCxnSpPr>
        <p:spPr>
          <a:xfrm flipH="1" flipV="1">
            <a:off x="1" y="1629125"/>
            <a:ext cx="9144000" cy="1066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BB9B969F-ECA8-4A18-9663-601DFC5DDBE0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jobs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5122" name="Picture 2" descr="Z:\Mediathek\Branchenkommunikation 2017\Grafiken (Englisch)\Factsheet-Arbeit-01mk-ENGLISCH_Entwicklu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229" y="1971232"/>
            <a:ext cx="3526849" cy="377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1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5125895" y="1624589"/>
            <a:ext cx="4018106" cy="4372056"/>
          </a:xfrm>
          <a:prstGeom prst="rect">
            <a:avLst/>
          </a:prstGeom>
          <a:solidFill>
            <a:srgbClr val="E1CC00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166843" y="209551"/>
            <a:ext cx="8859385" cy="1288636"/>
          </a:xfrm>
        </p:spPr>
        <p:txBody>
          <a:bodyPr>
            <a:noAutofit/>
          </a:bodyPr>
          <a:lstStyle/>
          <a:p>
            <a:pPr algn="r"/>
            <a:r>
              <a:rPr lang="en-GB" sz="4200" b="0" cap="all" dirty="0">
                <a:solidFill>
                  <a:srgbClr val="00547A"/>
                </a:solidFill>
                <a:latin typeface="Helvetica Neue Bold Condensed"/>
                <a:ea typeface="+mj-ea"/>
              </a:rPr>
              <a:t>Offshore creates jobs nationwide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166843" y="1750976"/>
            <a:ext cx="4841279" cy="424566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Companies from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all over Germany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are involved in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manufacturing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and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the supply chain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Over three quarters of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domestic content comes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from SMEs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(components for turbines, rotor blades,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power controls)</a:t>
            </a:r>
            <a:endParaRPr lang="en-GB" sz="2000" dirty="0">
              <a:solidFill>
                <a:srgbClr val="00547A"/>
              </a:solidFill>
              <a:latin typeface="Helvetica Neue Light"/>
            </a:endParaRP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40% of jobs in offshore wind are located inland – 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mainly in </a:t>
            </a:r>
            <a:r>
              <a:rPr lang="en-GB" sz="2000" dirty="0" err="1">
                <a:solidFill>
                  <a:srgbClr val="00547A"/>
                </a:solidFill>
                <a:latin typeface="Helvetica Neue Light"/>
              </a:rPr>
              <a:t>NRW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, Bavaria and Baden-Württemberg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200150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8</a:t>
            </a:fld>
            <a:endParaRPr lang="de-DE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xmlns="" id="{E8A5D1FC-F02F-4723-BB6F-35BBFBBDC62F}"/>
              </a:ext>
            </a:extLst>
          </p:cNvPr>
          <p:cNvCxnSpPr>
            <a:cxnSpLocks/>
          </p:cNvCxnSpPr>
          <p:nvPr/>
        </p:nvCxnSpPr>
        <p:spPr>
          <a:xfrm flipH="1">
            <a:off x="0" y="1624581"/>
            <a:ext cx="9144001" cy="0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E5F53C06-3F4E-46A2-9853-5C43EA561D03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jobs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6146" name="Picture 2" descr="Z:\Mediathek\Branchenkommunikation 2017\Grafiken (Englisch)\Factsheet-Arbeit-01mk-ENGLISCH_Regio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013" y="1819274"/>
            <a:ext cx="3672334" cy="390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72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26">
            <a:extLst>
              <a:ext uri="{FF2B5EF4-FFF2-40B4-BE49-F238E27FC236}">
                <a16:creationId xmlns:a16="http://schemas.microsoft.com/office/drawing/2014/main" xmlns="" id="{8E2D3A09-4DE3-4888-982F-490F30F5654F}"/>
              </a:ext>
            </a:extLst>
          </p:cNvPr>
          <p:cNvSpPr/>
          <p:nvPr/>
        </p:nvSpPr>
        <p:spPr>
          <a:xfrm>
            <a:off x="4562475" y="1643633"/>
            <a:ext cx="4581525" cy="4440853"/>
          </a:xfrm>
          <a:custGeom>
            <a:avLst/>
            <a:gdLst>
              <a:gd name="connsiteX0" fmla="*/ 0 w 7017255"/>
              <a:gd name="connsiteY0" fmla="*/ 0 h 5156730"/>
              <a:gd name="connsiteX1" fmla="*/ 7017255 w 7017255"/>
              <a:gd name="connsiteY1" fmla="*/ 0 h 5156730"/>
              <a:gd name="connsiteX2" fmla="*/ 7017255 w 7017255"/>
              <a:gd name="connsiteY2" fmla="*/ 5156730 h 5156730"/>
              <a:gd name="connsiteX3" fmla="*/ 0 w 7017255"/>
              <a:gd name="connsiteY3" fmla="*/ 5156730 h 5156730"/>
              <a:gd name="connsiteX4" fmla="*/ 0 w 7017255"/>
              <a:gd name="connsiteY4" fmla="*/ 0 h 5156730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  <a:gd name="connsiteX0" fmla="*/ 0 w 7017255"/>
              <a:gd name="connsiteY0" fmla="*/ 1233 h 5157963"/>
              <a:gd name="connsiteX1" fmla="*/ 513145 w 7017255"/>
              <a:gd name="connsiteY1" fmla="*/ 1235 h 5157963"/>
              <a:gd name="connsiteX2" fmla="*/ 7017255 w 7017255"/>
              <a:gd name="connsiteY2" fmla="*/ 1233 h 5157963"/>
              <a:gd name="connsiteX3" fmla="*/ 7017255 w 7017255"/>
              <a:gd name="connsiteY3" fmla="*/ 5157963 h 5157963"/>
              <a:gd name="connsiteX4" fmla="*/ 0 w 7017255"/>
              <a:gd name="connsiteY4" fmla="*/ 5157963 h 5157963"/>
              <a:gd name="connsiteX5" fmla="*/ 0 w 7017255"/>
              <a:gd name="connsiteY5" fmla="*/ 1233 h 515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7255" h="5157963">
                <a:moveTo>
                  <a:pt x="0" y="1233"/>
                </a:moveTo>
                <a:cubicBezTo>
                  <a:pt x="795375" y="-3042"/>
                  <a:pt x="-282230" y="5510"/>
                  <a:pt x="513145" y="1235"/>
                </a:cubicBezTo>
                <a:lnTo>
                  <a:pt x="7017255" y="1233"/>
                </a:lnTo>
                <a:lnTo>
                  <a:pt x="7017255" y="5157963"/>
                </a:lnTo>
                <a:lnTo>
                  <a:pt x="0" y="5157963"/>
                </a:lnTo>
                <a:lnTo>
                  <a:pt x="0" y="1233"/>
                </a:lnTo>
                <a:close/>
              </a:path>
            </a:pathLst>
          </a:custGeom>
          <a:solidFill>
            <a:srgbClr val="D4E7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0781" y="344531"/>
            <a:ext cx="8476956" cy="1325563"/>
          </a:xfrm>
        </p:spPr>
        <p:txBody>
          <a:bodyPr>
            <a:normAutofit/>
          </a:bodyPr>
          <a:lstStyle/>
          <a:p>
            <a:pPr algn="r"/>
            <a:r>
              <a:rPr lang="en-GB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Renewable energy </a:t>
            </a:r>
            <a:br>
              <a:rPr lang="en-GB" cap="all" dirty="0">
                <a:solidFill>
                  <a:srgbClr val="00547A"/>
                </a:solidFill>
                <a:latin typeface="Helvetica Neue Bold Condensed"/>
                <a:cs typeface="+mn-cs"/>
              </a:rPr>
            </a:br>
            <a:r>
              <a:rPr lang="en-GB" cap="all" dirty="0">
                <a:solidFill>
                  <a:srgbClr val="00547A"/>
                </a:solidFill>
                <a:latin typeface="Helvetica Neue Bold Condensed"/>
                <a:cs typeface="+mn-cs"/>
              </a:rPr>
              <a:t>cuts  CO</a:t>
            </a:r>
            <a:r>
              <a:rPr lang="en-GB" cap="all" baseline="-25000" dirty="0">
                <a:solidFill>
                  <a:srgbClr val="00547A"/>
                </a:solidFill>
                <a:latin typeface="Helvetica Neue Bold Condensed"/>
                <a:cs typeface="+mn-cs"/>
              </a:rPr>
              <a:t>2</a:t>
            </a:r>
          </a:p>
        </p:txBody>
      </p:sp>
      <p:sp>
        <p:nvSpPr>
          <p:cNvPr id="8" name="Inhaltsplatzhalter 7"/>
          <p:cNvSpPr>
            <a:spLocks noGrp="1"/>
          </p:cNvSpPr>
          <p:nvPr>
            <p:ph sz="half" idx="2"/>
          </p:nvPr>
        </p:nvSpPr>
        <p:spPr>
          <a:xfrm>
            <a:off x="201039" y="1634638"/>
            <a:ext cx="4361436" cy="413993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Germany now produces</a:t>
            </a:r>
            <a:br>
              <a:rPr lang="en-GB" sz="2000" dirty="0">
                <a:solidFill>
                  <a:srgbClr val="00547A"/>
                </a:solidFill>
                <a:latin typeface="Helvetica Neue Light"/>
              </a:rPr>
            </a:b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350 m. tons less CO</a:t>
            </a:r>
            <a:r>
              <a:rPr lang="en-GB" sz="2000" baseline="-25000" dirty="0">
                <a:solidFill>
                  <a:srgbClr val="00547A"/>
                </a:solidFill>
                <a:latin typeface="Helvetica Neue Light"/>
              </a:rPr>
              <a:t>2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 annually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compared to 1990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– half of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this reduction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due to renewable energy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Offshore wind delivers reliably cheap,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CO</a:t>
            </a:r>
            <a:r>
              <a:rPr lang="en-GB" sz="2000" baseline="-25000" dirty="0" smtClean="0">
                <a:solidFill>
                  <a:srgbClr val="00547A"/>
                </a:solidFill>
                <a:latin typeface="Helvetica Neue Light"/>
              </a:rPr>
              <a:t>2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-free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electricity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By 2050, the energy transition in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the heating/thermal sector will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raise electricity </a:t>
            </a:r>
            <a:r>
              <a:rPr lang="en-GB" sz="2000" dirty="0" smtClean="0">
                <a:solidFill>
                  <a:srgbClr val="00547A"/>
                </a:solidFill>
                <a:latin typeface="Helvetica Neue Light"/>
              </a:rPr>
              <a:t>demand by </a:t>
            </a: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50%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solidFill>
                  <a:srgbClr val="00547A"/>
                </a:solidFill>
                <a:latin typeface="Helvetica Neue Light"/>
              </a:rPr>
              <a:t>A rapid expansion of offshore wind is imperative for climate protection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610475" y="6567177"/>
            <a:ext cx="1190625" cy="365125"/>
          </a:xfrm>
        </p:spPr>
        <p:txBody>
          <a:bodyPr/>
          <a:lstStyle/>
          <a:p>
            <a:fld id="{D7B8ACAC-E7AA-45A6-A3D2-7CC370ECB4AB}" type="slidenum">
              <a:rPr lang="de-DE" smtClean="0"/>
              <a:t>9</a:t>
            </a:fld>
            <a:endParaRPr lang="de-DE" dirty="0"/>
          </a:p>
        </p:txBody>
      </p:sp>
      <p:cxnSp>
        <p:nvCxnSpPr>
          <p:cNvPr id="11" name="Gerader Verbinder 10"/>
          <p:cNvCxnSpPr>
            <a:stCxn id="12" idx="2"/>
          </p:cNvCxnSpPr>
          <p:nvPr/>
        </p:nvCxnSpPr>
        <p:spPr>
          <a:xfrm flipH="1" flipV="1">
            <a:off x="0" y="1624581"/>
            <a:ext cx="9144000" cy="20114"/>
          </a:xfrm>
          <a:prstGeom prst="line">
            <a:avLst/>
          </a:prstGeom>
          <a:ln w="19050">
            <a:solidFill>
              <a:srgbClr val="E1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84A6D495-2F84-4652-A796-A5520F4FD6A2}"/>
              </a:ext>
            </a:extLst>
          </p:cNvPr>
          <p:cNvSpPr txBox="1"/>
          <p:nvPr/>
        </p:nvSpPr>
        <p:spPr>
          <a:xfrm rot="19449816">
            <a:off x="-345938" y="252601"/>
            <a:ext cx="183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cap="all" dirty="0" err="1">
                <a:solidFill>
                  <a:schemeClr val="bg1">
                    <a:alpha val="82000"/>
                  </a:schemeClr>
                </a:solidFill>
                <a:latin typeface="Helvetica Neue Light"/>
                <a:cs typeface="Helvetica Neue Light"/>
              </a:rPr>
              <a:t>climate</a:t>
            </a:r>
            <a:endParaRPr lang="de-DE" cap="all" dirty="0">
              <a:solidFill>
                <a:schemeClr val="bg1">
                  <a:alpha val="82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7170" name="Picture 2" descr="Z:\Mediathek\Branchenkommunikation 2017\Grafiken (Englisch)\Factsheet-Klima-01mk-ENGLISCH_Vermeidu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48" y="1751579"/>
            <a:ext cx="3863975" cy="422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53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601</Words>
  <Application>Microsoft Office PowerPoint</Application>
  <PresentationFormat>Bildschirmpräsentation (4:3)</PresentationFormat>
  <Paragraphs>118</Paragraphs>
  <Slides>17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18" baseType="lpstr">
      <vt:lpstr>Office</vt:lpstr>
      <vt:lpstr>Unlock the potential</vt:lpstr>
      <vt:lpstr>PowerPoint-Präsentation</vt:lpstr>
      <vt:lpstr>Government Support RAPIDLY DECREASING</vt:lpstr>
      <vt:lpstr>PowerPoint-Präsentation</vt:lpstr>
      <vt:lpstr>PowerPoint-Präsentation</vt:lpstr>
      <vt:lpstr>PowerPoint-Präsentation</vt:lpstr>
      <vt:lpstr>Powering the economy</vt:lpstr>
      <vt:lpstr>PowerPoint-Präsentation</vt:lpstr>
      <vt:lpstr>Renewable energy  cuts  CO2</vt:lpstr>
      <vt:lpstr>German electricity demand rising</vt:lpstr>
      <vt:lpstr>Protecting marine ecosystems</vt:lpstr>
      <vt:lpstr>Top performance in the electricity mix</vt:lpstr>
      <vt:lpstr>PowerPoint-Präsentation</vt:lpstr>
      <vt:lpstr>indispensable  to the Energy transition</vt:lpstr>
      <vt:lpstr>PowerPoint-Präsentation</vt:lpstr>
      <vt:lpstr>PowerPoint-Präsentation</vt:lpstr>
      <vt:lpstr>Thank  you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Marcus Franken</dc:creator>
  <cp:lastModifiedBy>Sebastian Sahm</cp:lastModifiedBy>
  <cp:revision>205</cp:revision>
  <dcterms:created xsi:type="dcterms:W3CDTF">2017-05-29T08:10:01Z</dcterms:created>
  <dcterms:modified xsi:type="dcterms:W3CDTF">2017-07-07T07:55:17Z</dcterms:modified>
</cp:coreProperties>
</file>